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62" r:id="rId4"/>
    <p:sldId id="274" r:id="rId5"/>
    <p:sldId id="302" r:id="rId6"/>
    <p:sldId id="27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EEA4D7-4688-4A90-8E00-F7A3CA978E7B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D2F37-6897-4D0E-96AA-396B4843A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67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22014-E111-100A-16D7-10BEA7CBDD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2B3A6-803B-35C0-50F7-B7CEE795FA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DBF03-BCA7-2EB7-F4EE-58AEDBBF5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F7258-F8E7-505C-5C14-C254527A5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9CE5C-0ACE-3F8D-0E26-0794C3347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0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FD046-C364-320C-AC3D-71B0C067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B83466-EE44-8FB3-3F90-17396D816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35193E-A3EB-A31A-E083-1902CD67E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D649D-0EB2-5E02-2729-EFE75F92E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00C1F-8BA8-EB7B-D1BC-5A175CA42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541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8F5F3E-A0A0-5265-94EC-D62E3EC9CD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349620-B176-9DB6-2E7E-EA75BF447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3EED1-9B9A-C561-1C10-3E43BAA36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CEB7E-30E4-EA7D-BF6D-753A4751E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9AF08-C1F0-D483-4AF7-382CB1FE2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527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7451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7201D-5EEB-6A90-B677-654091154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1E039-04E0-1106-AC25-0BAE4B696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0181B-A509-FC71-96B9-957339F15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A050F-6DB1-8F4F-797B-9B6546D66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645A5-CEBF-52F2-FD41-6C15B0F54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106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70485-9CAE-1F12-4B2B-5BD7CF6BF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2506A-F77A-B69B-704D-68D40E5F1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C1DA5-0B58-0788-1689-6FAB78899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6F22C-FBA8-74E2-454A-62E69EAB8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2C733-1201-8AFB-DA7D-12095BAB0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729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988CB-3E4E-AF97-4AD9-D4CB928EA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A6198-EDF6-68BE-766A-356855E098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E706BC-B54C-E9D3-FD0F-72D90E8E67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9A4C8B-4C32-161A-B1F3-BA4D1290B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D5C1DC-D698-E4C1-0259-8E28C21F8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849CE-DF99-8BBA-D068-BC992601F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401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2B275-7234-F900-8508-E16DD4EA5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1BC9E-802A-780B-EDC2-8E6518573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DE6024-A623-EF77-6699-4F3A28EFA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296709-FCC3-1348-C1D8-3624BF3763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9EC4E3-6F49-9A78-0A8C-59EBBB8CC8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7E9529-7721-D8F3-9FFB-7BBD40296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C19A88-9A0D-7BA5-823F-BE840B574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65E62D-65FC-9F3B-435D-88DE35880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56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DB1AE-9342-32B5-185A-E2CD80878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FFBBD2-5644-6519-20C9-E6819F011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FA16F4-493F-C054-765B-36F1A50BE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9B055-AE6C-BBB1-ACCD-0AD6F0C0C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12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FCA213-EE9B-3772-8D57-26354D037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BA9511-7181-CD18-3AC3-9456D5BD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C6214-F590-175A-A4D6-97986BB46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B6DA6-C6AC-1929-518C-F831E527C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30136-AD12-2C78-68F0-01A3809EC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230D5-9B23-FBD2-AE43-EDF818295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606FBE-1F45-285B-6F81-6FABCB90B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D12A9C-8959-FD4E-92C0-8649D2C6E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4360CE-D440-5580-2838-06C682205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22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D1791-1046-5C35-AB8E-85EA30E1F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0AFC80-4A4E-B8A7-1B1A-7426EE48A2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51B829-48B1-9C17-1458-3A5E39584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F8DBCE-E346-3889-CD84-1A8E988A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BA7959-31C8-8D5B-BDB1-6BD4539CC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62B4E-24B4-3136-E3D0-FC716F361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91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E50242-0BFD-BF6F-B764-8EA54D33F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25F20-C7BA-252F-279F-17F90391B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B0AB3-B355-1FE4-3946-94E0E7D65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05701-5D7E-42C2-9BC6-5EBBA793E753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CB524-00D5-007C-8440-20751C58A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B2435-769E-FD16-BAE9-342100927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4CBE6-1980-4701-943E-A6D8AB640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275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US" sz="150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23145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00976" y="3567907"/>
            <a:ext cx="5099923" cy="13886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5467"/>
              </a:lnSpc>
            </a:pPr>
            <a:r>
              <a:rPr lang="en-US" sz="4374" b="1" kern="0" spc="-131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</a:rPr>
              <a:t>TEAM MEMBERS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1956991" y="4543426"/>
            <a:ext cx="8277919" cy="18871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80985" indent="-380985">
              <a:lnSpc>
                <a:spcPts val="2916"/>
              </a:lnSpc>
              <a:buAutoNum type="arabicPeriod"/>
            </a:pPr>
            <a:r>
              <a:rPr lang="en-US" sz="1822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</a:rPr>
              <a:t>Sudheer Kumar Tatavalu</a:t>
            </a:r>
          </a:p>
          <a:p>
            <a:pPr marL="380985" indent="-380985">
              <a:lnSpc>
                <a:spcPts val="2916"/>
              </a:lnSpc>
              <a:buAutoNum type="arabicPeriod"/>
            </a:pPr>
            <a:r>
              <a:rPr lang="en-US" sz="1822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</a:rPr>
              <a:t>Anji Reddy Sattaru</a:t>
            </a:r>
          </a:p>
          <a:p>
            <a:pPr marL="380985" indent="-380985">
              <a:lnSpc>
                <a:spcPts val="2916"/>
              </a:lnSpc>
              <a:buAutoNum type="arabicPeriod"/>
            </a:pPr>
            <a:endParaRPr lang="en-US" sz="1822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F038FC68-EFE9-5ADE-5776-FDAFAAE5F11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4675" r="16588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17D36D-FBBF-7BB9-F311-1FCD26B05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524318"/>
            <a:ext cx="6045200" cy="1565737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b="0" i="0" dirty="0">
                <a:solidFill>
                  <a:srgbClr val="374151"/>
                </a:solidFill>
                <a:effectLst/>
                <a:latin typeface="Söhne"/>
              </a:rPr>
              <a:t>Reinforcement Learning for Mario: Teaching Mario to Play by Itself</a:t>
            </a:r>
            <a:br>
              <a:rPr lang="en-US" sz="4000" b="0" i="0" dirty="0">
                <a:solidFill>
                  <a:srgbClr val="374151"/>
                </a:solidFill>
                <a:effectLst/>
                <a:latin typeface="Söhne"/>
              </a:rPr>
            </a:br>
            <a:endParaRPr lang="en-US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068C2D-840E-3E5C-3A69-D000BFA7BB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56640" y="2834639"/>
            <a:ext cx="5039360" cy="2499043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endParaRPr lang="en-US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/>
            <a:r>
              <a:rPr lang="en-US" sz="2400" b="0" i="0" dirty="0">
                <a:solidFill>
                  <a:srgbClr val="374151"/>
                </a:solidFill>
                <a:effectLst/>
                <a:latin typeface="Söhne"/>
              </a:rPr>
              <a:t>"Building an Artificial Intelligence for Super Mario Bros."</a:t>
            </a: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98527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 descr="A person with a beard and glasses&#10;&#10;Description automatically generated">
            <a:extLst>
              <a:ext uri="{FF2B5EF4-FFF2-40B4-BE49-F238E27FC236}">
                <a16:creationId xmlns:a16="http://schemas.microsoft.com/office/drawing/2014/main" id="{4936E0DB-1223-E687-345C-6A6104259F9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3672" r="23669" b="-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82242D-50A8-A60B-0A66-2916C668C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/>
              <a:t>Statement of Project Objective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DAE9FF-7AD3-D355-C878-5E4C1B75A4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05667" y="2097156"/>
            <a:ext cx="6390861" cy="349687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endParaRPr lang="en-US" b="0" i="1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1" dirty="0">
                <a:solidFill>
                  <a:srgbClr val="374151"/>
                </a:solidFill>
                <a:effectLst/>
                <a:latin typeface="Söhne"/>
              </a:rPr>
              <a:t>Teach Mario to Navigate:</a:t>
            </a:r>
            <a:r>
              <a:rPr lang="en-US" sz="1800" b="0" i="0" dirty="0">
                <a:solidFill>
                  <a:srgbClr val="374151"/>
                </a:solidFill>
                <a:effectLst/>
                <a:latin typeface="Söhne"/>
              </a:rPr>
              <a:t> Train an AI agent to navigate through Super Mario Bros. levels autonomously.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1" dirty="0">
                <a:solidFill>
                  <a:srgbClr val="374151"/>
                </a:solidFill>
                <a:effectLst/>
                <a:latin typeface="Söhne"/>
              </a:rPr>
              <a:t>Optimize Gameplay:</a:t>
            </a:r>
            <a:r>
              <a:rPr lang="en-US" sz="1800" b="0" i="0" dirty="0">
                <a:solidFill>
                  <a:srgbClr val="374151"/>
                </a:solidFill>
                <a:effectLst/>
                <a:latin typeface="Söhne"/>
              </a:rPr>
              <a:t> Enable Mario to collect coins, defeat enemies, and complete levels efficiently.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i="1" dirty="0">
                <a:solidFill>
                  <a:srgbClr val="374151"/>
                </a:solidFill>
                <a:effectLst/>
                <a:latin typeface="Söhne"/>
              </a:rPr>
              <a:t>Apply Reinforcement Learning:</a:t>
            </a:r>
            <a:r>
              <a:rPr lang="en-US" sz="1800" b="0" i="0" dirty="0">
                <a:solidFill>
                  <a:srgbClr val="374151"/>
                </a:solidFill>
                <a:effectLst/>
                <a:latin typeface="Söhne"/>
              </a:rPr>
              <a:t> Utilize reinforcement learning algorithms, specifically Q-learning, to empower Mario's decision-making.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4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E7265C6-ECBD-2BC4-1244-6B114704083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0688"/>
          <a:stretch/>
        </p:blipFill>
        <p:spPr>
          <a:xfrm>
            <a:off x="3920378" y="10"/>
            <a:ext cx="966964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099FB7-6D68-A78D-F923-0E8450FCE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320" y="365125"/>
            <a:ext cx="413206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/>
              <a:t>Approach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6442D9-8700-58DD-1B78-603F854B21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8320" y="1849120"/>
            <a:ext cx="6861942" cy="4327843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400" b="1" dirty="0"/>
              <a:t>Tools:</a:t>
            </a:r>
            <a:endParaRPr lang="en-US" sz="2400" dirty="0"/>
          </a:p>
          <a:p>
            <a:pPr lvl="1" algn="l"/>
            <a:r>
              <a:rPr lang="en-US" sz="2000" i="1" dirty="0"/>
              <a:t>Python:</a:t>
            </a:r>
            <a:r>
              <a:rPr lang="en-US" sz="2000" dirty="0"/>
              <a:t> Main programming language.</a:t>
            </a:r>
          </a:p>
          <a:p>
            <a:pPr lvl="1" algn="l"/>
            <a:r>
              <a:rPr lang="en-US" sz="2000" i="1" dirty="0"/>
              <a:t>OpenAI Gym:</a:t>
            </a:r>
            <a:r>
              <a:rPr lang="en-US" sz="2000" dirty="0"/>
              <a:t> Interface with the Mario game environment.</a:t>
            </a:r>
          </a:p>
          <a:p>
            <a:pPr lvl="1" algn="l"/>
            <a:r>
              <a:rPr lang="en-US" sz="2000" i="1" dirty="0"/>
              <a:t>NumPy:</a:t>
            </a:r>
            <a:r>
              <a:rPr lang="en-US" sz="2000" dirty="0"/>
              <a:t> For numerical operations.</a:t>
            </a:r>
          </a:p>
          <a:p>
            <a:pPr algn="l"/>
            <a:r>
              <a:rPr lang="en-US" sz="2400" b="1" dirty="0"/>
              <a:t>Techniques:</a:t>
            </a:r>
            <a:endParaRPr lang="en-US" sz="2400" dirty="0"/>
          </a:p>
          <a:p>
            <a:pPr lvl="1" algn="l"/>
            <a:r>
              <a:rPr lang="en-US" sz="2000" i="1" dirty="0"/>
              <a:t>Q-learning Algorithm:</a:t>
            </a:r>
            <a:r>
              <a:rPr lang="en-US" sz="2000" dirty="0"/>
              <a:t> Fundamental reinforcement learning technique.</a:t>
            </a:r>
          </a:p>
          <a:p>
            <a:pPr lvl="1" algn="l"/>
            <a:r>
              <a:rPr lang="en-US" sz="2000" i="1" dirty="0"/>
              <a:t>NES-</a:t>
            </a:r>
            <a:r>
              <a:rPr lang="en-US" sz="2000" i="1" dirty="0" err="1"/>
              <a:t>Py</a:t>
            </a:r>
            <a:r>
              <a:rPr lang="en-US" sz="2000" i="1" dirty="0"/>
              <a:t> Library:</a:t>
            </a:r>
            <a:r>
              <a:rPr lang="en-US" sz="2000" dirty="0"/>
              <a:t> Facilitates interaction with the NES emulator.</a:t>
            </a:r>
          </a:p>
          <a:p>
            <a:pPr lvl="1" algn="l"/>
            <a:r>
              <a:rPr lang="en-US" sz="2000" i="1" dirty="0"/>
              <a:t>Game State Capture:</a:t>
            </a:r>
            <a:r>
              <a:rPr lang="en-US" sz="2000" dirty="0"/>
              <a:t> Screenshots to capture Mario's state.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91542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2A8AB16-3CB6-1DCE-D3AA-7AED2EC42D0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r="6588" b="-1"/>
          <a:stretch/>
        </p:blipFill>
        <p:spPr>
          <a:xfrm>
            <a:off x="2998352" y="0"/>
            <a:ext cx="966964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49885C-2F50-1219-9866-53AB98D8D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Deliverables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02C7B-3A7C-EB6E-265B-543FDB2454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5765800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1. Python Script (mario_rl.py): Implementation of the Q-learning algorithm for training Mario.</a:t>
            </a:r>
          </a:p>
          <a:p>
            <a:r>
              <a:rPr lang="en-US" sz="2000" dirty="0"/>
              <a:t>2. Q-Table Data: A file or representation showing the Q-values learned during training.</a:t>
            </a:r>
          </a:p>
          <a:p>
            <a:r>
              <a:rPr lang="en-US" sz="2000" dirty="0"/>
              <a:t>3. Training Documentation: Report detailing the training process, parameter choices, and observations.</a:t>
            </a:r>
          </a:p>
          <a:p>
            <a:r>
              <a:rPr lang="en-US" sz="2000" dirty="0"/>
              <a:t>4. Testing Results: Data on Mario's performance during testing episodes.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66475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6B5D7D-D58F-3854-F8B6-58CC4A610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Evaluation Methodology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050CB2-D39C-B836-21B3-3A91829D4E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2492" y="2071316"/>
            <a:ext cx="7103165" cy="411917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l"/>
            <a:r>
              <a:rPr lang="en-US" sz="2400" b="1" i="0" dirty="0">
                <a:solidFill>
                  <a:srgbClr val="374151"/>
                </a:solidFill>
                <a:effectLst/>
                <a:latin typeface="Söhne"/>
              </a:rPr>
              <a:t>Success Metrics:</a:t>
            </a:r>
            <a:endParaRPr lang="en-US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rgbClr val="374151"/>
                </a:solidFill>
                <a:effectLst/>
                <a:latin typeface="Söhne"/>
              </a:rPr>
              <a:t>Average Score: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Söhne"/>
              </a:rPr>
              <a:t> Evaluate Mario's average score over a set of testing episodes.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rgbClr val="374151"/>
                </a:solidFill>
                <a:effectLst/>
                <a:latin typeface="Söhne"/>
              </a:rPr>
              <a:t>Level Completion: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Söhne"/>
              </a:rPr>
              <a:t> Assess Mario's ability to complete levels efficiently.</a:t>
            </a:r>
          </a:p>
          <a:p>
            <a:pPr algn="l"/>
            <a:r>
              <a:rPr lang="en-US" sz="2400" b="1" i="0" dirty="0">
                <a:solidFill>
                  <a:srgbClr val="374151"/>
                </a:solidFill>
                <a:effectLst/>
                <a:latin typeface="Söhne"/>
              </a:rPr>
              <a:t>Visualization:</a:t>
            </a:r>
            <a:endParaRPr lang="en-US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rgbClr val="374151"/>
                </a:solidFill>
                <a:effectLst/>
                <a:latin typeface="Söhne"/>
              </a:rPr>
              <a:t>Gameplay Videos: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Söhne"/>
              </a:rPr>
              <a:t> Display videos showcasing Mario's performance during training and testing.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rgbClr val="374151"/>
                </a:solidFill>
                <a:effectLst/>
                <a:latin typeface="Söhne"/>
              </a:rPr>
              <a:t>Training Progress Graphs: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Söhne"/>
              </a:rPr>
              <a:t> Charts illustrating the improvement in Mario's scores over training episodes.</a:t>
            </a:r>
          </a:p>
          <a:p>
            <a:pPr algn="l"/>
            <a:r>
              <a:rPr lang="en-US" sz="2400" b="1" i="0" dirty="0">
                <a:solidFill>
                  <a:srgbClr val="374151"/>
                </a:solidFill>
                <a:effectLst/>
                <a:latin typeface="Söhne"/>
              </a:rPr>
              <a:t>User Feedback:</a:t>
            </a:r>
            <a:endParaRPr lang="en-US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1" dirty="0">
                <a:solidFill>
                  <a:srgbClr val="374151"/>
                </a:solidFill>
                <a:effectLst/>
                <a:latin typeface="Söhne"/>
              </a:rPr>
              <a:t>Subjective Evaluation: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Söhne"/>
              </a:rPr>
              <a:t> Gather feedback from users playing the game with and without the AI to assess its impact on player experience.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C36CE3D-127B-3085-6425-37C826A2A55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1251" r="19960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420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4">
    <wetp:webextensionref xmlns:r="http://schemas.openxmlformats.org/officeDocument/2006/relationships" r:id="rId1"/>
  </wetp:taskpane>
  <wetp:taskpane dockstate="right" visibility="0" width="438" row="5">
    <wetp:webextensionref xmlns:r="http://schemas.openxmlformats.org/officeDocument/2006/relationships" r:id="rId2"/>
  </wetp:taskpane>
  <wetp:taskpane dockstate="right" visibility="0" width="438" row="6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E4B4DBE5-4A80-49CD-A5BC-153FD539AB1E}">
  <we:reference id="wa200005566" version="1.0.0.0" store="en-US" storeType="OMEX"/>
  <we:alternateReferences>
    <we:reference id="WA200005566" version="1.0.0.0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85A013CC-15C4-47BC-B16D-98F2D2DC9ABC}">
  <we:reference id="wa200005669" version="2.0.0.0" store="en-US" storeType="OMEX"/>
  <we:alternateReferences>
    <we:reference id="WA200005669" version="2.0.0.0" store="WA200005669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70A62F9F-197B-47FB-B1B4-9B3D1CB37398}">
  <we:reference id="wa200005107" version="1.1.0.0" store="en-US" storeType="OMEX"/>
  <we:alternateReferences>
    <we:reference id="WA200005107" version="1.1.0.0" store="WA20000510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72</TotalTime>
  <Words>296</Words>
  <Application>Microsoft Office PowerPoint</Application>
  <PresentationFormat>Widescreen</PresentationFormat>
  <Paragraphs>35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Overpass</vt:lpstr>
      <vt:lpstr>Söhne</vt:lpstr>
      <vt:lpstr>Office Theme</vt:lpstr>
      <vt:lpstr>PowerPoint Presentation</vt:lpstr>
      <vt:lpstr>Reinforcement Learning for Mario: Teaching Mario to Play by Itself </vt:lpstr>
      <vt:lpstr>Statement of Project Objective</vt:lpstr>
      <vt:lpstr>Approach</vt:lpstr>
      <vt:lpstr>Deliverables</vt:lpstr>
      <vt:lpstr>Evaluation Methodology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Sudheer kumar tatavalu</dc:creator>
  <cp:lastModifiedBy>Sudheer kumar tatavalu</cp:lastModifiedBy>
  <cp:revision>5</cp:revision>
  <dcterms:created xsi:type="dcterms:W3CDTF">2023-11-12T20:50:37Z</dcterms:created>
  <dcterms:modified xsi:type="dcterms:W3CDTF">2023-11-13T15:27:44Z</dcterms:modified>
</cp:coreProperties>
</file>

<file path=docProps/thumbnail.jpeg>
</file>